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1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1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" name="Google Shape;14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1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" name="Google Shape;15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1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1" name="Google Shape;16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" name="Google Shape;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0" name="Google Shape;10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p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" name="Google Shape;107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" name="Google Shape;113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" name="Google Shape;114;p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2" name="Google Shape;122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1259632" y="4406900"/>
            <a:ext cx="723508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1220886" y="2708920"/>
            <a:ext cx="730708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alibri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2"/>
          </p:nvPr>
        </p:nvSpPr>
        <p:spPr>
          <a:xfrm>
            <a:off x="1792288" y="980727"/>
            <a:ext cx="5486400" cy="3746847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65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1259632" y="1124744"/>
            <a:ext cx="2216225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3635896" y="1124744"/>
            <a:ext cx="5050903" cy="4896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2"/>
          </p:nvPr>
        </p:nvSpPr>
        <p:spPr>
          <a:xfrm>
            <a:off x="1259632" y="2361251"/>
            <a:ext cx="2205881" cy="364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331640" y="1125538"/>
            <a:ext cx="7344048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1259632" y="1752600"/>
            <a:ext cx="356001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4972050" y="1752600"/>
            <a:ext cx="370363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1258887" y="1752600"/>
            <a:ext cx="7416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None/>
              <a:defRPr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/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/>
            </a:lvl3pPr>
            <a:lvl4pPr lvl="3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, testo e contenuto" type="txAndObj">
  <p:cSld name="TEXT_AND_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1234232" y="1052736"/>
            <a:ext cx="7415659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221848" y="1752600"/>
            <a:ext cx="359780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2"/>
          </p:nvPr>
        </p:nvSpPr>
        <p:spPr>
          <a:xfrm>
            <a:off x="4972050" y="1752600"/>
            <a:ext cx="370363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 rot="5400000">
            <a:off x="2909887" y="101600"/>
            <a:ext cx="4114800" cy="74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1187624" y="980728"/>
            <a:ext cx="7499176" cy="43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87624" y="1535113"/>
            <a:ext cx="36004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1187624" y="2276872"/>
            <a:ext cx="3600400" cy="377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4932040" y="1535113"/>
            <a:ext cx="375476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4"/>
          </p:nvPr>
        </p:nvSpPr>
        <p:spPr>
          <a:xfrm>
            <a:off x="4932040" y="2276872"/>
            <a:ext cx="3754760" cy="377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grafico" type="chart">
  <p:cSld name="CHAR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259632" y="1052736"/>
            <a:ext cx="755967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>
            <a:spLocks noGrp="1"/>
          </p:cNvSpPr>
          <p:nvPr>
            <p:ph type="chart" idx="2"/>
          </p:nvPr>
        </p:nvSpPr>
        <p:spPr>
          <a:xfrm>
            <a:off x="1260029" y="1752600"/>
            <a:ext cx="75596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abella" type="tbl">
  <p:cSld name="TAB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1259632" y="1052736"/>
            <a:ext cx="7415659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VERTICAL_TITLE_AND_VERTICAL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 rot="5400000">
            <a:off x="5287790" y="2479502"/>
            <a:ext cx="4886672" cy="188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 rot="5400000">
            <a:off x="1503560" y="736799"/>
            <a:ext cx="4886672" cy="537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1" name="Google Shape;11;p1"/>
            <p:cNvSpPr txBox="1"/>
            <p:nvPr/>
          </p:nvSpPr>
          <p:spPr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 txBox="1"/>
            <p:nvPr/>
          </p:nvSpPr>
          <p:spPr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1258887" y="1752600"/>
            <a:ext cx="7416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107950" y="115887"/>
            <a:ext cx="2555875" cy="8318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repository/docker/elvinalika/fake-news-detector-f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hub.docker.com/repository/docker/elvinalika/fake-news-detector-be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lmentbisaillon/fake-and-real-news-datas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104482" y="1301750"/>
            <a:ext cx="72351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100">
                <a:latin typeface="Times New Roman"/>
                <a:ea typeface="Times New Roman"/>
                <a:cs typeface="Times New Roman"/>
                <a:sym typeface="Times New Roman"/>
              </a:rPr>
              <a:t>Big Data Computing </a:t>
            </a:r>
            <a:endParaRPr sz="4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2021-2022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1221300" y="2760402"/>
            <a:ext cx="73071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 sz="3200" b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Fake News Detection using Pyspark </a:t>
            </a:r>
            <a:endParaRPr sz="3200"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6"/>
          <p:cNvSpPr txBox="1"/>
          <p:nvPr/>
        </p:nvSpPr>
        <p:spPr>
          <a:xfrm>
            <a:off x="4498110" y="5252645"/>
            <a:ext cx="45339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 presentation by: </a:t>
            </a:r>
            <a:r>
              <a:rPr lang="en-US" sz="1600" b="1" i="1" u="none" strike="noStrike" cap="none" dirty="0" err="1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Albiona</a:t>
            </a: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1" u="none" strike="noStrike" cap="none" dirty="0" err="1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Guri</a:t>
            </a: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- 1992979</a:t>
            </a:r>
            <a:endParaRPr sz="1600" b="1" i="1" u="none" strike="noStrike" cap="none" dirty="0">
              <a:solidFill>
                <a:srgbClr val="5B0F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		Elvina Lika   -  2024059</a:t>
            </a:r>
            <a:endParaRPr sz="1600" b="1" i="1" u="none" strike="noStrike" cap="none" dirty="0">
              <a:solidFill>
                <a:srgbClr val="5B0F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body" idx="4294967295"/>
          </p:nvPr>
        </p:nvSpPr>
        <p:spPr>
          <a:xfrm>
            <a:off x="225702" y="1146800"/>
            <a:ext cx="3957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MultiLayer Perceptron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4" cy="3253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4" cy="325366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5022535" y="3687341"/>
            <a:ext cx="3079102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1209964"/>
            <a:ext cx="7307089" cy="708525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Summary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729675"/>
              </p:ext>
            </p:extLst>
          </p:nvPr>
        </p:nvGraphicFramePr>
        <p:xfrm>
          <a:off x="914401" y="2597728"/>
          <a:ext cx="7287490" cy="2001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06300">
                  <a:extLst>
                    <a:ext uri="{9D8B030D-6E8A-4147-A177-3AD203B41FA5}">
                      <a16:colId xmlns:a16="http://schemas.microsoft.com/office/drawing/2014/main" val="1790292112"/>
                    </a:ext>
                  </a:extLst>
                </a:gridCol>
                <a:gridCol w="1422204">
                  <a:extLst>
                    <a:ext uri="{9D8B030D-6E8A-4147-A177-3AD203B41FA5}">
                      <a16:colId xmlns:a16="http://schemas.microsoft.com/office/drawing/2014/main" val="128471627"/>
                    </a:ext>
                  </a:extLst>
                </a:gridCol>
                <a:gridCol w="1557157">
                  <a:extLst>
                    <a:ext uri="{9D8B030D-6E8A-4147-A177-3AD203B41FA5}">
                      <a16:colId xmlns:a16="http://schemas.microsoft.com/office/drawing/2014/main" val="2857441203"/>
                    </a:ext>
                  </a:extLst>
                </a:gridCol>
                <a:gridCol w="1162556">
                  <a:extLst>
                    <a:ext uri="{9D8B030D-6E8A-4147-A177-3AD203B41FA5}">
                      <a16:colId xmlns:a16="http://schemas.microsoft.com/office/drawing/2014/main" val="1639753682"/>
                    </a:ext>
                  </a:extLst>
                </a:gridCol>
                <a:gridCol w="1339273">
                  <a:extLst>
                    <a:ext uri="{9D8B030D-6E8A-4147-A177-3AD203B41FA5}">
                      <a16:colId xmlns:a16="http://schemas.microsoft.com/office/drawing/2014/main" val="10647837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Regression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Forest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Multilayer Perceptron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Transformers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33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64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 Class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288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 Class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0.99295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0.99587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535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AUC</a:t>
                      </a:r>
                      <a:r>
                        <a:rPr lang="en-US" sz="16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4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314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500"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728825" y="2026266"/>
            <a:ext cx="7641300" cy="3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Among all tested models in our dataset, we noticed that the best performance comes from:</a:t>
            </a:r>
          </a:p>
          <a:p>
            <a:pPr marL="571500" lvl="1" indent="0">
              <a:lnSpc>
                <a:spcPct val="115000"/>
              </a:lnSpc>
              <a:spcBef>
                <a:spcPts val="480"/>
              </a:spcBef>
              <a:buNone/>
            </a:pPr>
            <a:r>
              <a:rPr lang="en-US" sz="2000" b="1" i="1" dirty="0">
                <a:latin typeface="Times New Roman"/>
                <a:ea typeface="Times New Roman"/>
                <a:cs typeface="Times New Roman"/>
                <a:sym typeface="Times New Roman"/>
              </a:rPr>
              <a:t> Random Forest and Transformers </a:t>
            </a:r>
            <a:endParaRPr lang="en-US" dirty="0">
              <a:ea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sz="2150" dirty="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built a small Application that can be used to get informed if the news are real or fake. The used model in our specific case is Transformers. 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sz="2150" dirty="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have saved all the models, so we can adapt the Application for using each of them. </a:t>
            </a:r>
            <a:endParaRPr sz="2150" dirty="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functional Application</a:t>
            </a:r>
            <a:endParaRPr sz="2500"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347400" y="1782225"/>
            <a:ext cx="8796600" cy="4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To put into practice our model, we built a small application where the user can enter the news and receive a feedback whether it is FAKE or REAL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Technologies used: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React.js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Docker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Links to the </a:t>
            </a:r>
            <a:r>
              <a:rPr lang="en-US" dirty="0" err="1">
                <a:latin typeface="Times New Roman"/>
                <a:ea typeface="Times New Roman"/>
                <a:cs typeface="Times New Roman"/>
                <a:sym typeface="Times New Roman"/>
              </a:rPr>
              <a:t>docker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images: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https://hub.docker.com/repository/docker/elvinalika/fake-news-detector-fe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https://hub.docker.com/repository/docker/elvinalika/fake-news-detector-be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	</a:t>
            </a:r>
            <a:endParaRPr sz="2500"/>
          </a:p>
        </p:txBody>
      </p:sp>
      <p:pic>
        <p:nvPicPr>
          <p:cNvPr id="2" name="Media1">
            <a:hlinkClick r:id="" action="ppaction://media"/>
            <a:extLst>
              <a:ext uri="{FF2B5EF4-FFF2-40B4-BE49-F238E27FC236}">
                <a16:creationId xmlns:a16="http://schemas.microsoft.com/office/drawing/2014/main" id="{60C0B0B0-94C0-3E00-CDB4-3C56011219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73138"/>
            <a:ext cx="9144000" cy="49101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1067825" y="552446"/>
            <a:ext cx="7416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Contribution</a:t>
            </a:r>
            <a:endParaRPr sz="2500"/>
          </a:p>
        </p:txBody>
      </p:sp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328325" y="1155750"/>
            <a:ext cx="8895900" cy="4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Both of team members contributed equally in each phase of the work, concretely: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Text Analyzing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Text Pre-processing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Feature Engineering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Functional Application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Individual work on training models and hyperparameter tuning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Logistic Regression and Random Forest: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Elvina Lika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Multilayer Perceptron and Transformers: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Albiona Guri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ctrTitle"/>
          </p:nvPr>
        </p:nvSpPr>
        <p:spPr>
          <a:xfrm>
            <a:off x="685800" y="1117975"/>
            <a:ext cx="7772400" cy="49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r>
              <a:rPr lang="en-US" sz="4700"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results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functional Application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2426100" y="2903675"/>
            <a:ext cx="735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ctrTitle"/>
          </p:nvPr>
        </p:nvSpPr>
        <p:spPr>
          <a:xfrm>
            <a:off x="685800" y="907850"/>
            <a:ext cx="77724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3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4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1"/>
          </p:nvPr>
        </p:nvSpPr>
        <p:spPr>
          <a:xfrm>
            <a:off x="415800" y="2166925"/>
            <a:ext cx="80424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-406400" algn="just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main objective of our project is to determine if a given text data by the user is fake or real.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It consists of a binary classification problem.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In order to automate the news qualifying procedure we implemented 4 machine learning algorithms to predict the news.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863550" y="706796"/>
            <a:ext cx="74169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4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1127075" y="1690675"/>
            <a:ext cx="7505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2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dataset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we used is derived from Kaggle resource and is composed by text data.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It consists of around 44900 training examples.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ratio between minority class and majority is particularly small.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258418" y="1480117"/>
            <a:ext cx="3747052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Pre-Processing</a:t>
            </a:r>
            <a:r>
              <a:rPr lang="en-US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8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20"/>
          <p:cNvSpPr txBox="1">
            <a:spLocks noGrp="1"/>
          </p:cNvSpPr>
          <p:nvPr>
            <p:ph type="body" idx="1"/>
          </p:nvPr>
        </p:nvSpPr>
        <p:spPr>
          <a:xfrm>
            <a:off x="1688988" y="3379304"/>
            <a:ext cx="3290518" cy="263387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Clean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Trim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 Punctuations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 extra Whitespaces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Tokenize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Stopwords Removal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Stemming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20"/>
          <p:cNvSpPr/>
          <p:nvPr/>
        </p:nvSpPr>
        <p:spPr>
          <a:xfrm>
            <a:off x="198782" y="2325757"/>
            <a:ext cx="1242392" cy="80506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41111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</a:t>
            </a:r>
            <a:endParaRPr sz="1400" b="1" i="0" u="none" strike="noStrike" cap="none">
              <a:solidFill>
                <a:srgbClr val="41111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0"/>
          <p:cNvSpPr/>
          <p:nvPr/>
        </p:nvSpPr>
        <p:spPr>
          <a:xfrm>
            <a:off x="4691153" y="939415"/>
            <a:ext cx="338906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 b="1" i="0" u="none" strike="noStrike" cap="none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Engineering</a:t>
            </a:r>
            <a:endParaRPr sz="20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1"/>
          </p:nvPr>
        </p:nvSpPr>
        <p:spPr>
          <a:xfrm>
            <a:off x="6002570" y="1851992"/>
            <a:ext cx="2743865" cy="1616765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Countvectorizer 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	Bag of Words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TF-IDF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6" name="Google Shape;96;p20"/>
          <p:cNvCxnSpPr>
            <a:stCxn id="93" idx="2"/>
            <a:endCxn id="92" idx="1"/>
          </p:cNvCxnSpPr>
          <p:nvPr/>
        </p:nvCxnSpPr>
        <p:spPr>
          <a:xfrm rot="-5400000" flipH="1">
            <a:off x="471828" y="3478976"/>
            <a:ext cx="1565400" cy="869100"/>
          </a:xfrm>
          <a:prstGeom prst="bentConnector2">
            <a:avLst/>
          </a:prstGeom>
          <a:noFill/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stealth" w="med" len="med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</p:cxnSp>
      <p:cxnSp>
        <p:nvCxnSpPr>
          <p:cNvPr id="97" name="Google Shape;97;p20"/>
          <p:cNvCxnSpPr>
            <a:stCxn id="92" idx="3"/>
            <a:endCxn id="95" idx="1"/>
          </p:cNvCxnSpPr>
          <p:nvPr/>
        </p:nvCxnSpPr>
        <p:spPr>
          <a:xfrm rot="10800000" flipH="1">
            <a:off x="4979506" y="2660439"/>
            <a:ext cx="1023000" cy="2035800"/>
          </a:xfrm>
          <a:prstGeom prst="bentConnector3">
            <a:avLst>
              <a:gd name="adj1" fmla="val 50003"/>
            </a:avLst>
          </a:prstGeom>
          <a:noFill/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stealth" w="med" len="med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775750" y="899894"/>
            <a:ext cx="74157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</a:t>
            </a:r>
            <a:endParaRPr sz="2800"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184375" y="1919925"/>
            <a:ext cx="7505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AutoNum type="arabicPeriod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Logistic Regression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Random Forest Classifier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Multilayer Perceptron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MultilayerPerceptronClassifier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Transformers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Hugging Face Transformer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/>
        </p:nvSpPr>
        <p:spPr>
          <a:xfrm>
            <a:off x="1467900" y="2597700"/>
            <a:ext cx="6208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Results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body" idx="4294967295"/>
          </p:nvPr>
        </p:nvSpPr>
        <p:spPr>
          <a:xfrm>
            <a:off x="225702" y="1146800"/>
            <a:ext cx="35757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5" cy="3253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5" cy="325366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5022535" y="3687341"/>
            <a:ext cx="3079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4294967295"/>
          </p:nvPr>
        </p:nvSpPr>
        <p:spPr>
          <a:xfrm>
            <a:off x="225689" y="1146790"/>
            <a:ext cx="3133332" cy="606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4" cy="3253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4" cy="325366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5022535" y="3687341"/>
            <a:ext cx="3079102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433</Words>
  <Application>Microsoft Office PowerPoint</Application>
  <PresentationFormat>On-screen Show (4:3)</PresentationFormat>
  <Paragraphs>127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Bookman Old Style</vt:lpstr>
      <vt:lpstr>Calibri</vt:lpstr>
      <vt:lpstr>Noto Sans Symbols</vt:lpstr>
      <vt:lpstr>Times New Roman</vt:lpstr>
      <vt:lpstr>Default Theme</vt:lpstr>
      <vt:lpstr>Big Data Computing  2021-2022 </vt:lpstr>
      <vt:lpstr>Outline  Introduction Dataset Models Experimental results Conclusion A functional Application Contribution</vt:lpstr>
      <vt:lpstr>Introduction</vt:lpstr>
      <vt:lpstr>Dataset </vt:lpstr>
      <vt:lpstr> Pre-Processing </vt:lpstr>
      <vt:lpstr>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A functional Application</vt:lpstr>
      <vt:lpstr>DEMO </vt:lpstr>
      <vt:lpstr>Contribution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Computing  2021-2022 </dc:title>
  <cp:lastModifiedBy>Elvina Lika</cp:lastModifiedBy>
  <cp:revision>10</cp:revision>
  <dcterms:modified xsi:type="dcterms:W3CDTF">2022-06-07T19:41:25Z</dcterms:modified>
</cp:coreProperties>
</file>